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83" r:id="rId2"/>
    <p:sldId id="256" r:id="rId3"/>
    <p:sldId id="257" r:id="rId4"/>
    <p:sldId id="258" r:id="rId5"/>
    <p:sldId id="276" r:id="rId6"/>
    <p:sldId id="261" r:id="rId7"/>
    <p:sldId id="269" r:id="rId8"/>
    <p:sldId id="277" r:id="rId9"/>
    <p:sldId id="278" r:id="rId10"/>
    <p:sldId id="271" r:id="rId11"/>
    <p:sldId id="265" r:id="rId12"/>
    <p:sldId id="279" r:id="rId13"/>
    <p:sldId id="272" r:id="rId14"/>
    <p:sldId id="280" r:id="rId15"/>
    <p:sldId id="281" r:id="rId16"/>
    <p:sldId id="282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A0B550-BFEC-40F0-A465-90BE634BD5AE}">
          <p14:sldIdLst>
            <p14:sldId id="283"/>
            <p14:sldId id="256"/>
            <p14:sldId id="257"/>
            <p14:sldId id="258"/>
            <p14:sldId id="276"/>
            <p14:sldId id="261"/>
            <p14:sldId id="269"/>
            <p14:sldId id="277"/>
            <p14:sldId id="278"/>
            <p14:sldId id="271"/>
            <p14:sldId id="265"/>
            <p14:sldId id="279"/>
            <p14:sldId id="272"/>
            <p14:sldId id="280"/>
            <p14:sldId id="281"/>
            <p14:sldId id="282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76150" autoAdjust="0"/>
  </p:normalViewPr>
  <p:slideViewPr>
    <p:cSldViewPr snapToGrid="0">
      <p:cViewPr varScale="1">
        <p:scale>
          <a:sx n="76" d="100"/>
          <a:sy n="76" d="100"/>
        </p:scale>
        <p:origin x="195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Releasing features since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feature was the film </a:t>
          </a:r>
          <a:r>
            <a:rPr lang="en-US" b="0" i="1">
              <a:latin typeface="Goudy Old Style Extrabold" panose="02040702050305020303" pitchFamily="18" charset="0"/>
            </a:rPr>
            <a:t>Hard Eight</a:t>
          </a:r>
          <a:r>
            <a:rPr lang="en-US" b="0" i="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4B3D0427-010F-491F-AEBC-A394BD667A1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b="0" i="1">
              <a:latin typeface="Goudy Old Style Extrabold" panose="02040702050305020303" pitchFamily="18" charset="0"/>
            </a:rPr>
            <a:t>One Battle After Another, </a:t>
          </a:r>
          <a:r>
            <a:rPr lang="en-US" b="0" i="0">
              <a:latin typeface="Goudy Old Style Extrabold" panose="02040702050305020303" pitchFamily="18" charset="0"/>
            </a:rPr>
            <a:t>being released later this year</a:t>
          </a:r>
          <a:endParaRPr lang="en-US">
            <a:latin typeface="Goudy Old Style Extrabold" panose="02040702050305020303" pitchFamily="18" charset="0"/>
          </a:endParaRPr>
        </a:p>
      </dgm:t>
    </dgm:pt>
    <dgm:pt modelId="{59A55ECB-4268-4A28-81B3-1E6CE04B55FA}" type="parTrans" cxnId="{BC932889-0116-45D4-BF08-FFAE8C1373C4}">
      <dgm:prSet/>
      <dgm:spPr/>
      <dgm:t>
        <a:bodyPr/>
        <a:lstStyle/>
        <a:p>
          <a:endParaRPr lang="en-US"/>
        </a:p>
      </dgm:t>
    </dgm:pt>
    <dgm:pt modelId="{62CC1EE5-5002-4CD8-94AD-1118020DE2FD}" type="sibTrans" cxnId="{BC932889-0116-45D4-BF08-FFAE8C1373C4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notable success was </a:t>
          </a:r>
          <a:r>
            <a:rPr lang="en-US" b="0" i="1">
              <a:latin typeface="Goudy Old Style Extrabold" panose="02040702050305020303" pitchFamily="18" charset="0"/>
            </a:rPr>
            <a:t>Boogie Nights, </a:t>
          </a:r>
          <a:r>
            <a:rPr lang="en-US" b="0" i="0">
              <a:latin typeface="Goudy Old Style Extrabold" panose="02040702050305020303" pitchFamily="18" charset="0"/>
            </a:rPr>
            <a:t>his second feature released in 1997</a:t>
          </a:r>
          <a:endParaRPr lang="en-US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His most successful project was </a:t>
          </a:r>
          <a:r>
            <a:rPr lang="en-US" b="0" i="1">
              <a:latin typeface="Goudy Old Style Extrabold" panose="02040702050305020303" pitchFamily="18" charset="0"/>
            </a:rPr>
            <a:t>There Will Be Blood </a:t>
          </a:r>
          <a:r>
            <a:rPr lang="en-US" b="0" i="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AC19C039-3EF5-4D77-9DB7-B07C0A2D550D}" type="presOf" srcId="{4B3D0427-010F-491F-AEBC-A394BD667A13}" destId="{6F55CD96-D874-4E46-9BDD-D3587BDCAE26}" srcOrd="0" destOrd="1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BC932889-0116-45D4-BF08-FFAE8C1373C4}" srcId="{7A602ABB-48B3-4749-AF8D-E164E4E741C3}" destId="{4B3D0427-010F-491F-AEBC-A394BD667A13}" srcOrd="1" destOrd="0" parTransId="{59A55ECB-4268-4A28-81B3-1E6CE04B55FA}" sibTransId="{62CC1EE5-5002-4CD8-94AD-1118020DE2FD}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Began releasing feature films in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First film was </a:t>
          </a:r>
          <a:r>
            <a:rPr lang="en-US" b="0" i="1" dirty="0">
              <a:latin typeface="Goudy Old Style Extrabold" panose="02040702050305020303" pitchFamily="18" charset="0"/>
            </a:rPr>
            <a:t>Bottle Rocket </a:t>
          </a:r>
          <a:r>
            <a:rPr lang="en-US" b="0" i="0" dirty="0">
              <a:latin typeface="Goudy Old Style Extrabold" panose="02040702050305020303" pitchFamily="18" charset="0"/>
            </a:rPr>
            <a:t>staring Luke and Owen Wilson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b="0" i="1" dirty="0">
              <a:latin typeface="Goudy Old Style Extrabold" panose="02040702050305020303" pitchFamily="18" charset="0"/>
            </a:rPr>
            <a:t>The Royal Tenenbaums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most successful film is </a:t>
          </a:r>
          <a:r>
            <a:rPr lang="en-US" b="0" i="1" dirty="0">
              <a:latin typeface="Goudy Old Style Extrabold" panose="02040702050305020303" pitchFamily="18" charset="0"/>
            </a:rPr>
            <a:t>The Grand Budapest Hotel</a:t>
          </a:r>
          <a:r>
            <a:rPr lang="en-US" b="0" i="0" dirty="0">
              <a:latin typeface="Goudy Old Style Extrabold" panose="02040702050305020303" pitchFamily="18" charset="0"/>
            </a:rPr>
            <a:t> which released in 2014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F8DA85-64EC-4D2A-9906-BBB734856DC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DDC5439-1F08-4BB7-9057-387BFE89E646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Amount of Films</a:t>
          </a:r>
          <a:endParaRPr lang="en-US">
            <a:latin typeface="Goudy Old Style Extrabold" panose="02040702050305020303" pitchFamily="18" charset="0"/>
          </a:endParaRPr>
        </a:p>
      </dgm:t>
    </dgm:pt>
    <dgm:pt modelId="{FC7EC42E-C97C-4EA6-BF5B-4CC8CFE087A1}" type="parTrans" cxnId="{35FE29D2-5768-4245-B082-9B08B136A3BF}">
      <dgm:prSet/>
      <dgm:spPr/>
      <dgm:t>
        <a:bodyPr/>
        <a:lstStyle/>
        <a:p>
          <a:endParaRPr lang="en-US"/>
        </a:p>
      </dgm:t>
    </dgm:pt>
    <dgm:pt modelId="{37D773D8-DFD5-462F-B262-E1A967526F9B}" type="sibTrans" cxnId="{35FE29D2-5768-4245-B082-9B08B136A3BF}">
      <dgm:prSet/>
      <dgm:spPr/>
      <dgm:t>
        <a:bodyPr/>
        <a:lstStyle/>
        <a:p>
          <a:endParaRPr lang="en-US"/>
        </a:p>
      </dgm:t>
    </dgm:pt>
    <dgm:pt modelId="{0EA25EE3-6DB0-42A8-A667-72D0F9BE6FA8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Nine versus Eleven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ABA26A1-6E56-4209-B22C-FB29E4FA3221}" type="parTrans" cxnId="{FB18DB73-0BB5-4710-9739-B5EE6896141C}">
      <dgm:prSet/>
      <dgm:spPr/>
      <dgm:t>
        <a:bodyPr/>
        <a:lstStyle/>
        <a:p>
          <a:endParaRPr lang="en-US"/>
        </a:p>
      </dgm:t>
    </dgm:pt>
    <dgm:pt modelId="{569F1AB7-FB4A-4E8B-8073-5A175BC60B00}" type="sibTrans" cxnId="{FB18DB73-0BB5-4710-9739-B5EE6896141C}">
      <dgm:prSet/>
      <dgm:spPr/>
      <dgm:t>
        <a:bodyPr/>
        <a:lstStyle/>
        <a:p>
          <a:endParaRPr lang="en-US"/>
        </a:p>
      </dgm:t>
    </dgm:pt>
    <dgm:pt modelId="{8856F6FD-E305-42CE-8BAF-191C9CF7E6BA}" type="pres">
      <dgm:prSet presAssocID="{3EF8DA85-64EC-4D2A-9906-BBB734856DC3}" presName="linear" presStyleCnt="0">
        <dgm:presLayoutVars>
          <dgm:animLvl val="lvl"/>
          <dgm:resizeHandles val="exact"/>
        </dgm:presLayoutVars>
      </dgm:prSet>
      <dgm:spPr/>
    </dgm:pt>
    <dgm:pt modelId="{7CF7383D-5DCA-40E4-86DA-89590B5685E0}" type="pres">
      <dgm:prSet presAssocID="{9DDC5439-1F08-4BB7-9057-387BFE89E64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9F63B05-79F4-436D-A675-F02C1046523F}" type="pres">
      <dgm:prSet presAssocID="{9DDC5439-1F08-4BB7-9057-387BFE89E64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C152422-96B9-40E1-93EB-A3F91C9CDADB}" type="presOf" srcId="{0EA25EE3-6DB0-42A8-A667-72D0F9BE6FA8}" destId="{09F63B05-79F4-436D-A675-F02C1046523F}" srcOrd="0" destOrd="0" presId="urn:microsoft.com/office/officeart/2005/8/layout/vList2"/>
    <dgm:cxn modelId="{5408256C-3BBC-4644-BEE4-B961920A72FD}" type="presOf" srcId="{3EF8DA85-64EC-4D2A-9906-BBB734856DC3}" destId="{8856F6FD-E305-42CE-8BAF-191C9CF7E6BA}" srcOrd="0" destOrd="0" presId="urn:microsoft.com/office/officeart/2005/8/layout/vList2"/>
    <dgm:cxn modelId="{FB18DB73-0BB5-4710-9739-B5EE6896141C}" srcId="{9DDC5439-1F08-4BB7-9057-387BFE89E646}" destId="{0EA25EE3-6DB0-42A8-A667-72D0F9BE6FA8}" srcOrd="0" destOrd="0" parTransId="{CABA26A1-6E56-4209-B22C-FB29E4FA3221}" sibTransId="{569F1AB7-FB4A-4E8B-8073-5A175BC60B00}"/>
    <dgm:cxn modelId="{CC413D82-05DE-418E-886D-9647DFA3A1AE}" type="presOf" srcId="{9DDC5439-1F08-4BB7-9057-387BFE89E646}" destId="{7CF7383D-5DCA-40E4-86DA-89590B5685E0}" srcOrd="0" destOrd="0" presId="urn:microsoft.com/office/officeart/2005/8/layout/vList2"/>
    <dgm:cxn modelId="{35FE29D2-5768-4245-B082-9B08B136A3BF}" srcId="{3EF8DA85-64EC-4D2A-9906-BBB734856DC3}" destId="{9DDC5439-1F08-4BB7-9057-387BFE89E646}" srcOrd="0" destOrd="0" parTransId="{FC7EC42E-C97C-4EA6-BF5B-4CC8CFE087A1}" sibTransId="{37D773D8-DFD5-462F-B262-E1A967526F9B}"/>
    <dgm:cxn modelId="{F51B12B8-FD48-4B96-A7D9-A5EE855914BF}" type="presParOf" srcId="{8856F6FD-E305-42CE-8BAF-191C9CF7E6BA}" destId="{7CF7383D-5DCA-40E4-86DA-89590B5685E0}" srcOrd="0" destOrd="0" presId="urn:microsoft.com/office/officeart/2005/8/layout/vList2"/>
    <dgm:cxn modelId="{D556380C-FB53-419A-960C-50D0E10D4FDB}" type="presParOf" srcId="{8856F6FD-E305-42CE-8BAF-191C9CF7E6BA}" destId="{09F63B05-79F4-436D-A675-F02C1046523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401835"/>
          <a:ext cx="5447070" cy="59889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>
              <a:latin typeface="Goudy Old Style Extrabold" panose="02040702050305020303" pitchFamily="18" charset="0"/>
            </a:rPr>
            <a:t>Releasing features since 1996</a:t>
          </a:r>
          <a:endParaRPr lang="en-US" sz="1500" kern="1200" dirty="0">
            <a:latin typeface="Goudy Old Style Extrabold" panose="02040702050305020303" pitchFamily="18" charset="0"/>
          </a:endParaRPr>
        </a:p>
      </dsp:txBody>
      <dsp:txXfrm>
        <a:off x="29236" y="431071"/>
        <a:ext cx="5388598" cy="540421"/>
      </dsp:txXfrm>
    </dsp:sp>
    <dsp:sp modelId="{6F55CD96-D874-4E46-9BDD-D3587BDCAE26}">
      <dsp:nvSpPr>
        <dsp:cNvPr id="0" name=""/>
        <dsp:cNvSpPr/>
      </dsp:nvSpPr>
      <dsp:spPr>
        <a:xfrm>
          <a:off x="0" y="1000729"/>
          <a:ext cx="5447070" cy="7607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First feature was the film </a:t>
          </a:r>
          <a:r>
            <a:rPr lang="en-US" sz="1200" b="0" i="1" kern="1200">
              <a:latin typeface="Goudy Old Style Extrabold" panose="02040702050305020303" pitchFamily="18" charset="0"/>
            </a:rPr>
            <a:t>Hard Eight</a:t>
          </a:r>
          <a:r>
            <a:rPr lang="en-US" sz="1200" b="0" i="0" kern="120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 sz="1200" kern="1200">
            <a:latin typeface="Goudy Old Style Extrabold" panose="02040702050305020303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sz="1200" b="0" i="1" kern="1200">
              <a:latin typeface="Goudy Old Style Extrabold" panose="02040702050305020303" pitchFamily="18" charset="0"/>
            </a:rPr>
            <a:t>One Battle After Another, </a:t>
          </a:r>
          <a:r>
            <a:rPr lang="en-US" sz="1200" b="0" i="0" kern="1200">
              <a:latin typeface="Goudy Old Style Extrabold" panose="02040702050305020303" pitchFamily="18" charset="0"/>
            </a:rPr>
            <a:t>being released later this year</a:t>
          </a:r>
          <a:endParaRPr lang="en-US" sz="1200" kern="1200">
            <a:latin typeface="Goudy Old Style Extrabold" panose="02040702050305020303" pitchFamily="18" charset="0"/>
          </a:endParaRPr>
        </a:p>
      </dsp:txBody>
      <dsp:txXfrm>
        <a:off x="0" y="1000729"/>
        <a:ext cx="5447070" cy="760725"/>
      </dsp:txXfrm>
    </dsp:sp>
    <dsp:sp modelId="{A930647B-540A-45E9-B3A8-245C741D5C29}">
      <dsp:nvSpPr>
        <dsp:cNvPr id="0" name=""/>
        <dsp:cNvSpPr/>
      </dsp:nvSpPr>
      <dsp:spPr>
        <a:xfrm>
          <a:off x="0" y="1761454"/>
          <a:ext cx="5447070" cy="59889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First notable success was </a:t>
          </a:r>
          <a:r>
            <a:rPr lang="en-US" sz="1500" b="0" i="1" kern="1200">
              <a:latin typeface="Goudy Old Style Extrabold" panose="02040702050305020303" pitchFamily="18" charset="0"/>
            </a:rPr>
            <a:t>Boogie Nights, </a:t>
          </a:r>
          <a:r>
            <a:rPr lang="en-US" sz="1500" b="0" i="0" kern="1200">
              <a:latin typeface="Goudy Old Style Extrabold" panose="02040702050305020303" pitchFamily="18" charset="0"/>
            </a:rPr>
            <a:t>his second feature released in 1997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1790690"/>
        <a:ext cx="5388598" cy="540421"/>
      </dsp:txXfrm>
    </dsp:sp>
    <dsp:sp modelId="{D7B99AC2-24A3-4A75-8AAC-86894E379864}">
      <dsp:nvSpPr>
        <dsp:cNvPr id="0" name=""/>
        <dsp:cNvSpPr/>
      </dsp:nvSpPr>
      <dsp:spPr>
        <a:xfrm>
          <a:off x="0" y="2403547"/>
          <a:ext cx="5447070" cy="59889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His most successful project was </a:t>
          </a:r>
          <a:r>
            <a:rPr lang="en-US" sz="1500" b="0" i="1" kern="1200">
              <a:latin typeface="Goudy Old Style Extrabold" panose="02040702050305020303" pitchFamily="18" charset="0"/>
            </a:rPr>
            <a:t>There Will Be Blood </a:t>
          </a:r>
          <a:r>
            <a:rPr lang="en-US" sz="1500" b="0" i="0" kern="120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2432783"/>
        <a:ext cx="5388598" cy="5404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5902"/>
          <a:ext cx="5447070" cy="9183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Began releasing feature films in 1996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50730"/>
        <a:ext cx="5357414" cy="828647"/>
      </dsp:txXfrm>
    </dsp:sp>
    <dsp:sp modelId="{6F55CD96-D874-4E46-9BDD-D3587BDCAE26}">
      <dsp:nvSpPr>
        <dsp:cNvPr id="0" name=""/>
        <dsp:cNvSpPr/>
      </dsp:nvSpPr>
      <dsp:spPr>
        <a:xfrm>
          <a:off x="0" y="924206"/>
          <a:ext cx="5447070" cy="571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kern="1200" dirty="0">
              <a:latin typeface="Goudy Old Style Extrabold" panose="02040702050305020303" pitchFamily="18" charset="0"/>
            </a:rPr>
            <a:t>First film was </a:t>
          </a:r>
          <a:r>
            <a:rPr lang="en-US" sz="1800" b="0" i="1" kern="1200" dirty="0">
              <a:latin typeface="Goudy Old Style Extrabold" panose="02040702050305020303" pitchFamily="18" charset="0"/>
            </a:rPr>
            <a:t>Bottle Rocket </a:t>
          </a:r>
          <a:r>
            <a:rPr lang="en-US" sz="1800" b="0" i="0" kern="1200" dirty="0">
              <a:latin typeface="Goudy Old Style Extrabold" panose="02040702050305020303" pitchFamily="18" charset="0"/>
            </a:rPr>
            <a:t>staring Luke and Owen Wilson</a:t>
          </a:r>
          <a:endParaRPr lang="en-US" sz="1800" kern="1200" dirty="0">
            <a:latin typeface="Goudy Old Style Extrabold" panose="02040702050305020303" pitchFamily="18" charset="0"/>
          </a:endParaRPr>
        </a:p>
      </dsp:txBody>
      <dsp:txXfrm>
        <a:off x="0" y="924206"/>
        <a:ext cx="5447070" cy="571320"/>
      </dsp:txXfrm>
    </dsp:sp>
    <dsp:sp modelId="{A930647B-540A-45E9-B3A8-245C741D5C29}">
      <dsp:nvSpPr>
        <dsp:cNvPr id="0" name=""/>
        <dsp:cNvSpPr/>
      </dsp:nvSpPr>
      <dsp:spPr>
        <a:xfrm>
          <a:off x="0" y="1495526"/>
          <a:ext cx="5447070" cy="91830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sz="2300" b="0" i="1" kern="1200" dirty="0">
              <a:latin typeface="Goudy Old Style Extrabold" panose="02040702050305020303" pitchFamily="18" charset="0"/>
            </a:rPr>
            <a:t>The Royal Tenenbaums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1540354"/>
        <a:ext cx="5357414" cy="828647"/>
      </dsp:txXfrm>
    </dsp:sp>
    <dsp:sp modelId="{D7B99AC2-24A3-4A75-8AAC-86894E379864}">
      <dsp:nvSpPr>
        <dsp:cNvPr id="0" name=""/>
        <dsp:cNvSpPr/>
      </dsp:nvSpPr>
      <dsp:spPr>
        <a:xfrm>
          <a:off x="0" y="2480070"/>
          <a:ext cx="5447070" cy="91830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His most successful film is </a:t>
          </a:r>
          <a:r>
            <a:rPr lang="en-US" sz="2300" b="0" i="1" kern="1200" dirty="0">
              <a:latin typeface="Goudy Old Style Extrabold" panose="02040702050305020303" pitchFamily="18" charset="0"/>
            </a:rPr>
            <a:t>The Grand Budapest Hotel</a:t>
          </a:r>
          <a:r>
            <a:rPr lang="en-US" sz="2300" b="0" i="0" kern="1200" dirty="0">
              <a:latin typeface="Goudy Old Style Extrabold" panose="02040702050305020303" pitchFamily="18" charset="0"/>
            </a:rPr>
            <a:t> which released in 2014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2524898"/>
        <a:ext cx="5357414" cy="8286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F7383D-5DCA-40E4-86DA-89590B5685E0}">
      <dsp:nvSpPr>
        <dsp:cNvPr id="0" name=""/>
        <dsp:cNvSpPr/>
      </dsp:nvSpPr>
      <dsp:spPr>
        <a:xfrm>
          <a:off x="0" y="804"/>
          <a:ext cx="6506245" cy="8108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>
              <a:latin typeface="Goudy Old Style Extrabold" panose="02040702050305020303" pitchFamily="18" charset="0"/>
            </a:rPr>
            <a:t>Amount of Films</a:t>
          </a:r>
          <a:endParaRPr lang="en-US" sz="3300" kern="1200">
            <a:latin typeface="Goudy Old Style Extrabold" panose="02040702050305020303" pitchFamily="18" charset="0"/>
          </a:endParaRPr>
        </a:p>
      </dsp:txBody>
      <dsp:txXfrm>
        <a:off x="39580" y="40384"/>
        <a:ext cx="6427085" cy="731650"/>
      </dsp:txXfrm>
    </dsp:sp>
    <dsp:sp modelId="{09F63B05-79F4-436D-A675-F02C1046523F}">
      <dsp:nvSpPr>
        <dsp:cNvPr id="0" name=""/>
        <dsp:cNvSpPr/>
      </dsp:nvSpPr>
      <dsp:spPr>
        <a:xfrm>
          <a:off x="0" y="811615"/>
          <a:ext cx="6506245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573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b="0" i="0" kern="1200" dirty="0">
              <a:latin typeface="Goudy Old Style Extrabold" panose="02040702050305020303" pitchFamily="18" charset="0"/>
            </a:rPr>
            <a:t>Nine versus Eleven</a:t>
          </a:r>
          <a:endParaRPr lang="en-US" sz="2600" kern="1200" dirty="0">
            <a:latin typeface="Goudy Old Style Extrabold" panose="02040702050305020303" pitchFamily="18" charset="0"/>
          </a:endParaRPr>
        </a:p>
      </dsp:txBody>
      <dsp:txXfrm>
        <a:off x="0" y="811615"/>
        <a:ext cx="6506245" cy="546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CBCC5-13E6-44A5-9530-A21870D541AD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7C2837-1D41-414E-9923-0AD37FD2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40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C2837-1D41-414E-9923-0AD37FD246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91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7204B-F828-5AE6-9A2F-670431074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5EDFCB-1502-3EAF-0F33-12F3F68082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FBBC3A-60B6-162D-D710-1E907BA2F9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I am only focusing on the first 5 actors in the credits of each of his films in this data set.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06B84-117C-0903-B301-3D09642EFA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7C2837-1D41-414E-9923-0AD37FD246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1355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7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749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0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7173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9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23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33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0321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64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83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4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19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7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02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90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3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86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419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26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3" Type="http://schemas.openxmlformats.org/officeDocument/2006/relationships/image" Target="../media/image2.png"/><Relationship Id="rId7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8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B2281-CE7F-6DDA-E137-E84AA9000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oudy Old Style Extrabold" panose="02040702050305020303" pitchFamily="18" charset="0"/>
              </a:rPr>
              <a:t>Who am I?</a:t>
            </a:r>
          </a:p>
        </p:txBody>
      </p:sp>
      <p:pic>
        <p:nvPicPr>
          <p:cNvPr id="5" name="Content Placeholder 4" descr="A person with a beard and glasses&#10;&#10;AI-generated content may be incorrect.">
            <a:extLst>
              <a:ext uri="{FF2B5EF4-FFF2-40B4-BE49-F238E27FC236}">
                <a16:creationId xmlns:a16="http://schemas.microsoft.com/office/drawing/2014/main" id="{D496C4EC-854C-B849-74E8-9FFA716D7E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45300" y="2603908"/>
            <a:ext cx="4195763" cy="31456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7F1AAC-47B3-F28D-D984-C3F6D8D60B71}"/>
              </a:ext>
            </a:extLst>
          </p:cNvPr>
          <p:cNvSpPr txBox="1"/>
          <p:nvPr/>
        </p:nvSpPr>
        <p:spPr>
          <a:xfrm>
            <a:off x="781649" y="3576547"/>
            <a:ext cx="6453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oudy Old Style Extrabold" panose="02040702050305020303" pitchFamily="18" charset="0"/>
              </a:rPr>
              <a:t>Data sources: </a:t>
            </a:r>
          </a:p>
          <a:p>
            <a:r>
              <a:rPr lang="en-US" dirty="0">
                <a:latin typeface="Goudy Old Style Extrabold" panose="02040702050305020303" pitchFamily="18" charset="0"/>
              </a:rPr>
              <a:t>	The Movie Database (</a:t>
            </a:r>
            <a:r>
              <a:rPr lang="en-US" dirty="0" err="1">
                <a:latin typeface="Goudy Old Style Extrabold" panose="02040702050305020303" pitchFamily="18" charset="0"/>
              </a:rPr>
              <a:t>TMDb</a:t>
            </a:r>
            <a:r>
              <a:rPr lang="en-US" dirty="0">
                <a:latin typeface="Goudy Old Style Extrabold" panose="02040702050305020303" pitchFamily="18" charset="0"/>
              </a:rPr>
              <a:t>) API</a:t>
            </a:r>
          </a:p>
          <a:p>
            <a:r>
              <a:rPr lang="en-US" dirty="0">
                <a:latin typeface="Goudy Old Style Extrabold" panose="02040702050305020303" pitchFamily="18" charset="0"/>
              </a:rPr>
              <a:t>	Internation Movie Database (IMDb) library Cinemagoer</a:t>
            </a:r>
          </a:p>
          <a:p>
            <a:r>
              <a:rPr lang="en-US" dirty="0">
                <a:latin typeface="Goudy Old Style Extrabold" panose="02040702050305020303" pitchFamily="18" charset="0"/>
              </a:rPr>
              <a:t>	Rotten Tomatoes web scraping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6FD092-2CD6-DA25-98C2-C2D5669796E1}"/>
              </a:ext>
            </a:extLst>
          </p:cNvPr>
          <p:cNvSpPr txBox="1"/>
          <p:nvPr/>
        </p:nvSpPr>
        <p:spPr>
          <a:xfrm>
            <a:off x="781649" y="2358123"/>
            <a:ext cx="5473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oudy Old Style Extrabold" panose="02040702050305020303" pitchFamily="18" charset="0"/>
              </a:rPr>
              <a:t>Motivation:</a:t>
            </a:r>
          </a:p>
          <a:p>
            <a:r>
              <a:rPr lang="en-US" dirty="0">
                <a:latin typeface="Goudy Old Style Extrabold" panose="02040702050305020303" pitchFamily="18" charset="0"/>
              </a:rPr>
              <a:t>	A love of movies, and particularly a fan of Paul Thomas Anderson</a:t>
            </a:r>
          </a:p>
        </p:txBody>
      </p:sp>
    </p:spTree>
    <p:extLst>
      <p:ext uri="{BB962C8B-B14F-4D97-AF65-F5344CB8AC3E}">
        <p14:creationId xmlns:p14="http://schemas.microsoft.com/office/powerpoint/2010/main" val="2422321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2FE656-7123-B74A-6298-77B91009A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E2BF98A-E1DA-8DDF-6198-CE34D629E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736694DF-D62B-613C-9FB7-4FC79A120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2DD729-4E7D-38EB-7016-58F380598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307D73-7FC9-1194-3371-D90C5E676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450189C-78CC-0F2A-5AD0-1713D06BC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4" name="Picture 3" descr="A display of a hotel&#10;&#10;AI-generated content may be incorrect.">
            <a:extLst>
              <a:ext uri="{FF2B5EF4-FFF2-40B4-BE49-F238E27FC236}">
                <a16:creationId xmlns:a16="http://schemas.microsoft.com/office/drawing/2014/main" id="{2766DC29-9E74-27FD-36A5-B1A7B5B1D1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313" y="2476884"/>
            <a:ext cx="2900518" cy="2175388"/>
          </a:xfrm>
          <a:prstGeom prst="rect">
            <a:avLst/>
          </a:prstGeom>
        </p:spPr>
      </p:pic>
      <p:pic>
        <p:nvPicPr>
          <p:cNvPr id="7" name="Picture 6" descr="A group of men holding guns&#10;&#10;AI-generated content may be incorrect.">
            <a:extLst>
              <a:ext uri="{FF2B5EF4-FFF2-40B4-BE49-F238E27FC236}">
                <a16:creationId xmlns:a16="http://schemas.microsoft.com/office/drawing/2014/main" id="{25E471F4-C961-95CB-E859-0BCF0CC21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303" y="3746391"/>
            <a:ext cx="1861756" cy="24823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62BDDA-BBF6-EF21-EE44-D01DEBEB5A1F}"/>
              </a:ext>
            </a:extLst>
          </p:cNvPr>
          <p:cNvSpPr txBox="1"/>
          <p:nvPr/>
        </p:nvSpPr>
        <p:spPr>
          <a:xfrm>
            <a:off x="4565825" y="297364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308M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CA7D6A-B16A-0BA3-8703-095DA371F40D}"/>
              </a:ext>
            </a:extLst>
          </p:cNvPr>
          <p:cNvSpPr txBox="1"/>
          <p:nvPr/>
        </p:nvSpPr>
        <p:spPr>
          <a:xfrm>
            <a:off x="4560499" y="379845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27.96M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AC8C4C-5BC2-9A33-CA09-8580731A4CB9}"/>
              </a:ext>
            </a:extLst>
          </p:cNvPr>
          <p:cNvSpPr txBox="1"/>
          <p:nvPr/>
        </p:nvSpPr>
        <p:spPr>
          <a:xfrm>
            <a:off x="7056601" y="465227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59M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BA94A2-DDA0-F39B-E431-CB96B9568F50}"/>
              </a:ext>
            </a:extLst>
          </p:cNvPr>
          <p:cNvSpPr txBox="1"/>
          <p:nvPr/>
        </p:nvSpPr>
        <p:spPr>
          <a:xfrm>
            <a:off x="9599257" y="3219863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488.6K</a:t>
            </a:r>
          </a:p>
        </p:txBody>
      </p:sp>
      <p:pic>
        <p:nvPicPr>
          <p:cNvPr id="17" name="Content Placeholder 16" descr="A graph of different types of money&#10;&#10;AI-generated content may be incorrect.">
            <a:extLst>
              <a:ext uri="{FF2B5EF4-FFF2-40B4-BE49-F238E27FC236}">
                <a16:creationId xmlns:a16="http://schemas.microsoft.com/office/drawing/2014/main" id="{5B4AF93F-7D69-6635-4305-4E3B7AF6CC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046" y="2315634"/>
            <a:ext cx="3580044" cy="4195762"/>
          </a:xfrm>
        </p:spPr>
      </p:pic>
    </p:spTree>
    <p:extLst>
      <p:ext uri="{BB962C8B-B14F-4D97-AF65-F5344CB8AC3E}">
        <p14:creationId xmlns:p14="http://schemas.microsoft.com/office/powerpoint/2010/main" val="38258516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03BD95-8F13-8481-3DE3-CED1C5EB9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A3ED8DEF-22E6-C42C-E0D7-28DFA6484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7340435"/>
              </p:ext>
            </p:extLst>
          </p:nvPr>
        </p:nvGraphicFramePr>
        <p:xfrm>
          <a:off x="5041900" y="4660900"/>
          <a:ext cx="6506245" cy="1358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ie chart with numbers and a number of people&#10;&#10;AI-generated content may be incorrect.">
            <a:extLst>
              <a:ext uri="{FF2B5EF4-FFF2-40B4-BE49-F238E27FC236}">
                <a16:creationId xmlns:a16="http://schemas.microsoft.com/office/drawing/2014/main" id="{253996D0-9956-2EA5-CDD6-3169F46C87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977" y="530456"/>
            <a:ext cx="3823165" cy="2867374"/>
          </a:xfrm>
          <a:prstGeom prst="rect">
            <a:avLst/>
          </a:prstGeom>
        </p:spPr>
      </p:pic>
      <p:pic>
        <p:nvPicPr>
          <p:cNvPr id="6" name="Picture 5" descr="A blue circle with black text&#10;&#10;AI-generated content may be incorrect.">
            <a:extLst>
              <a:ext uri="{FF2B5EF4-FFF2-40B4-BE49-F238E27FC236}">
                <a16:creationId xmlns:a16="http://schemas.microsoft.com/office/drawing/2014/main" id="{F9127E0C-A8A5-04C1-7A92-A290464F18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979" y="1818635"/>
            <a:ext cx="3823166" cy="286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810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D3F05C-D3D9-89A3-EA97-C01112CBD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96C64D6-C405-4279-BE34-83B96F3C9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90E68C-6EAD-BBBB-752D-C7C8B0E55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7FFCAD2-69C4-7B9B-18A6-162B094E4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85A164F1-43CB-CA9E-124B-C039429D8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EFC27C-DB8D-329F-4C91-95540678D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64D3F-FB58-5F54-6EC5-731CD12AA8F5}"/>
              </a:ext>
            </a:extLst>
          </p:cNvPr>
          <p:cNvSpPr txBox="1"/>
          <p:nvPr/>
        </p:nvSpPr>
        <p:spPr>
          <a:xfrm>
            <a:off x="4720782" y="1550292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F75B05-E215-7C83-8F2E-C2A7A9CE421C}"/>
              </a:ext>
            </a:extLst>
          </p:cNvPr>
          <p:cNvSpPr txBox="1"/>
          <p:nvPr/>
        </p:nvSpPr>
        <p:spPr>
          <a:xfrm>
            <a:off x="8817645" y="1550292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2" name="Content Placeholder 11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7896039C-5C59-4215-A137-34727661CF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215" y="2874826"/>
            <a:ext cx="2976599" cy="3104804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0DD1DA-3961-E118-A1E0-3F68D5C00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10" y="2842729"/>
            <a:ext cx="2763601" cy="342086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74804DF-8EFC-9E71-58D5-31C69C5CC8DD}"/>
              </a:ext>
            </a:extLst>
          </p:cNvPr>
          <p:cNvSpPr txBox="1"/>
          <p:nvPr/>
        </p:nvSpPr>
        <p:spPr>
          <a:xfrm>
            <a:off x="5262679" y="199645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3C3F71-3558-C889-E08C-76A2DE933400}"/>
              </a:ext>
            </a:extLst>
          </p:cNvPr>
          <p:cNvSpPr txBox="1"/>
          <p:nvPr/>
        </p:nvSpPr>
        <p:spPr>
          <a:xfrm>
            <a:off x="9087375" y="199645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7.29</a:t>
            </a:r>
          </a:p>
        </p:txBody>
      </p:sp>
    </p:spTree>
    <p:extLst>
      <p:ext uri="{BB962C8B-B14F-4D97-AF65-F5344CB8AC3E}">
        <p14:creationId xmlns:p14="http://schemas.microsoft.com/office/powerpoint/2010/main" val="763415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703D14-1F77-1D3F-EAE5-822E1AABC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7C696A6-4C34-9BDC-9DA8-DC8B5AF4E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68EC00-D8B6-847D-E4E7-5F8838D6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90A8EB1-0469-D6CD-42C4-31EE94F01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5EDB94E-2DB8-BDDC-4384-F5B4FBF487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A3717AD-C643-E3BE-485D-02869CCA2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772118-53D2-842E-7AA6-990559B2B448}"/>
              </a:ext>
            </a:extLst>
          </p:cNvPr>
          <p:cNvSpPr txBox="1"/>
          <p:nvPr/>
        </p:nvSpPr>
        <p:spPr>
          <a:xfrm>
            <a:off x="4859078" y="1483209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C1F361-0B1B-042E-3D86-CC0D87A71806}"/>
              </a:ext>
            </a:extLst>
          </p:cNvPr>
          <p:cNvSpPr txBox="1"/>
          <p:nvPr/>
        </p:nvSpPr>
        <p:spPr>
          <a:xfrm>
            <a:off x="8866857" y="1478153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 Extrabold" panose="02040702050305020303" pitchFamily="18" charset="0"/>
              </a:rPr>
              <a:t>Wes Anderson</a:t>
            </a:r>
          </a:p>
        </p:txBody>
      </p:sp>
      <p:pic>
        <p:nvPicPr>
          <p:cNvPr id="14" name="Content Placeholder 13" descr="A chart with text on it&#10;&#10;AI-generated content may be incorrect.">
            <a:extLst>
              <a:ext uri="{FF2B5EF4-FFF2-40B4-BE49-F238E27FC236}">
                <a16:creationId xmlns:a16="http://schemas.microsoft.com/office/drawing/2014/main" id="{F2F66F6C-4EA7-9EA1-8C5D-468A58914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853" y="2876102"/>
            <a:ext cx="2976599" cy="3104804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4C66EE7-C85E-0576-C3E2-A1A9FD569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832" y="2873820"/>
            <a:ext cx="2852126" cy="353044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9759808-A921-BDC0-5C5E-BF536BB645A3}"/>
              </a:ext>
            </a:extLst>
          </p:cNvPr>
          <p:cNvSpPr txBox="1"/>
          <p:nvPr/>
        </p:nvSpPr>
        <p:spPr>
          <a:xfrm>
            <a:off x="5353027" y="199032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4F2850-1BA9-1260-5665-CFC78D8EB6D6}"/>
              </a:ext>
            </a:extLst>
          </p:cNvPr>
          <p:cNvSpPr txBox="1"/>
          <p:nvPr/>
        </p:nvSpPr>
        <p:spPr>
          <a:xfrm>
            <a:off x="9188243" y="1990321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7.42</a:t>
            </a:r>
          </a:p>
        </p:txBody>
      </p:sp>
    </p:spTree>
    <p:extLst>
      <p:ext uri="{BB962C8B-B14F-4D97-AF65-F5344CB8AC3E}">
        <p14:creationId xmlns:p14="http://schemas.microsoft.com/office/powerpoint/2010/main" val="22224103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491C81-04B4-415B-DAC5-3A42A506A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F70DEE9-7C09-FF70-ACDA-56F5A1655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6B76F3-31FD-3EC1-E351-5CECC289C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79D1C34-4FC6-9861-6F79-D759855B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7BECC30-C47B-9766-3D1A-EC5E47132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97D492B-3A3C-44FD-4A23-D1F9F3DD2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2CFD5-7736-D4E2-C474-A5B1049D01B8}"/>
              </a:ext>
            </a:extLst>
          </p:cNvPr>
          <p:cNvSpPr txBox="1"/>
          <p:nvPr/>
        </p:nvSpPr>
        <p:spPr>
          <a:xfrm>
            <a:off x="4771926" y="1670154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7E074E-9E2D-3A4F-84A7-3568B42FFBF8}"/>
              </a:ext>
            </a:extLst>
          </p:cNvPr>
          <p:cNvSpPr txBox="1"/>
          <p:nvPr/>
        </p:nvSpPr>
        <p:spPr>
          <a:xfrm>
            <a:off x="8732387" y="1669024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4" name="Content Placeholder 13" descr="A graph of red lines with white text&#10;&#10;AI-generated content may be incorrect.">
            <a:extLst>
              <a:ext uri="{FF2B5EF4-FFF2-40B4-BE49-F238E27FC236}">
                <a16:creationId xmlns:a16="http://schemas.microsoft.com/office/drawing/2014/main" id="{6AFE8CBE-DEA4-B269-2FD4-A6F2C663BD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411" y="2881672"/>
            <a:ext cx="2976599" cy="3104804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7943E2-768C-735F-5951-370E19C35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387" y="2881672"/>
            <a:ext cx="2879716" cy="356459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219A4B-12EA-6A99-711F-26454AD2B86B}"/>
              </a:ext>
            </a:extLst>
          </p:cNvPr>
          <p:cNvSpPr txBox="1"/>
          <p:nvPr/>
        </p:nvSpPr>
        <p:spPr>
          <a:xfrm>
            <a:off x="5301045" y="211223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8.53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D668CD-ACF8-56BF-175A-2DBFBC8DA9C1}"/>
              </a:ext>
            </a:extLst>
          </p:cNvPr>
          <p:cNvSpPr txBox="1"/>
          <p:nvPr/>
        </p:nvSpPr>
        <p:spPr>
          <a:xfrm>
            <a:off x="9112410" y="211223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8.20</a:t>
            </a:r>
          </a:p>
        </p:txBody>
      </p:sp>
    </p:spTree>
    <p:extLst>
      <p:ext uri="{BB962C8B-B14F-4D97-AF65-F5344CB8AC3E}">
        <p14:creationId xmlns:p14="http://schemas.microsoft.com/office/powerpoint/2010/main" val="3258207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1B0951-D9B8-AE09-A99B-07C2E0027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EA27B37-EC88-9C90-DA1A-2F5DBD153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4C8E6D-4BF2-B16E-C601-2174BB6C0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FA1179B-6313-8449-C914-30CD89D82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7EFFA60E-8330-6B0F-A348-C4E5F9EC3D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32503E0-F2A2-1A48-3538-E7B407BB1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2BB94A-378B-F3FE-59D7-BF9476DE0CAE}"/>
              </a:ext>
            </a:extLst>
          </p:cNvPr>
          <p:cNvSpPr txBox="1"/>
          <p:nvPr/>
        </p:nvSpPr>
        <p:spPr>
          <a:xfrm>
            <a:off x="4916411" y="1485488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E30616-D013-99D7-06A1-1448B1152E67}"/>
              </a:ext>
            </a:extLst>
          </p:cNvPr>
          <p:cNvSpPr txBox="1"/>
          <p:nvPr/>
        </p:nvSpPr>
        <p:spPr>
          <a:xfrm>
            <a:off x="8870393" y="1530577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4" name="Content Placeholder 13" descr="A graph of a number of tomatoes&#10;&#10;AI-generated content may be incorrect.">
            <a:extLst>
              <a:ext uri="{FF2B5EF4-FFF2-40B4-BE49-F238E27FC236}">
                <a16:creationId xmlns:a16="http://schemas.microsoft.com/office/drawing/2014/main" id="{C8E0EEA2-A6F0-968F-1906-32AADE701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949" y="2763838"/>
            <a:ext cx="3218919" cy="3357562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B6927E1-EDB8-12AD-6269-E01715618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507" y="2763838"/>
            <a:ext cx="2996897" cy="37096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3600B2-7659-6194-B036-AB72975CA2B2}"/>
              </a:ext>
            </a:extLst>
          </p:cNvPr>
          <p:cNvSpPr txBox="1"/>
          <p:nvPr/>
        </p:nvSpPr>
        <p:spPr>
          <a:xfrm>
            <a:off x="5429573" y="185482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7.50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DA23B1-299C-F429-4852-29F4B38198AB}"/>
              </a:ext>
            </a:extLst>
          </p:cNvPr>
          <p:cNvSpPr txBox="1"/>
          <p:nvPr/>
        </p:nvSpPr>
        <p:spPr>
          <a:xfrm>
            <a:off x="9175808" y="185482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8.19</a:t>
            </a:r>
          </a:p>
        </p:txBody>
      </p:sp>
    </p:spTree>
    <p:extLst>
      <p:ext uri="{BB962C8B-B14F-4D97-AF65-F5344CB8AC3E}">
        <p14:creationId xmlns:p14="http://schemas.microsoft.com/office/powerpoint/2010/main" val="515423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7D15E5-7D5A-4F9A-AC62-DA7959792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C568A82-3676-0A54-E06C-61254DB04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3AC9A-5456-31AC-0015-A23EB6975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C97103F-032E-46B1-9DDE-C5F5BDEAA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F74C11E-E029-44DE-AA5E-B0913A465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D61368-640B-3EE5-8D17-4091A5B46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7075DE-53CC-2B7F-2E06-3F15D690DFAC}"/>
              </a:ext>
            </a:extLst>
          </p:cNvPr>
          <p:cNvSpPr txBox="1"/>
          <p:nvPr/>
        </p:nvSpPr>
        <p:spPr>
          <a:xfrm>
            <a:off x="4720782" y="1320800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296015-3F1D-39C6-1286-12547DC39149}"/>
              </a:ext>
            </a:extLst>
          </p:cNvPr>
          <p:cNvSpPr txBox="1"/>
          <p:nvPr/>
        </p:nvSpPr>
        <p:spPr>
          <a:xfrm>
            <a:off x="8636000" y="1320800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319334-0C46-91B1-C89F-ED927C927B8F}"/>
              </a:ext>
            </a:extLst>
          </p:cNvPr>
          <p:cNvSpPr txBox="1"/>
          <p:nvPr/>
        </p:nvSpPr>
        <p:spPr>
          <a:xfrm>
            <a:off x="4202845" y="169013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170M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F91DCF-CFCC-3138-3306-C98C45271B36}"/>
              </a:ext>
            </a:extLst>
          </p:cNvPr>
          <p:cNvSpPr txBox="1"/>
          <p:nvPr/>
        </p:nvSpPr>
        <p:spPr>
          <a:xfrm>
            <a:off x="5780620" y="2240618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18.85M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6E4DDD-27F6-DA04-6183-F0E9CD1A3BCE}"/>
              </a:ext>
            </a:extLst>
          </p:cNvPr>
          <p:cNvSpPr txBox="1"/>
          <p:nvPr/>
        </p:nvSpPr>
        <p:spPr>
          <a:xfrm>
            <a:off x="8131852" y="1690131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308M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0DDE0E-E113-78D8-45A5-6B6144570EA6}"/>
              </a:ext>
            </a:extLst>
          </p:cNvPr>
          <p:cNvSpPr txBox="1"/>
          <p:nvPr/>
        </p:nvSpPr>
        <p:spPr>
          <a:xfrm>
            <a:off x="9805041" y="2240618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27.96M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958736-4CE4-D897-C240-57D907E3F0C1}"/>
              </a:ext>
            </a:extLst>
          </p:cNvPr>
          <p:cNvSpPr txBox="1"/>
          <p:nvPr/>
        </p:nvSpPr>
        <p:spPr>
          <a:xfrm>
            <a:off x="9944885" y="1871286"/>
            <a:ext cx="3023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Goudy Old Style Extrabold" panose="02040702050305020303" pitchFamily="18" charset="0"/>
              </a:rPr>
              <a:t>(255M without animated</a:t>
            </a:r>
            <a:r>
              <a:rPr lang="en-US" dirty="0">
                <a:latin typeface="Goudy Old Style Extrabold" panose="02040702050305020303" pitchFamily="18" charset="0"/>
              </a:rPr>
              <a:t>)</a:t>
            </a:r>
          </a:p>
        </p:txBody>
      </p:sp>
      <p:pic>
        <p:nvPicPr>
          <p:cNvPr id="27" name="Content Placeholder 26" descr="A graph with purple bars&#10;&#10;AI-generated content may be incorrect.">
            <a:extLst>
              <a:ext uri="{FF2B5EF4-FFF2-40B4-BE49-F238E27FC236}">
                <a16:creationId xmlns:a16="http://schemas.microsoft.com/office/drawing/2014/main" id="{A762CE5C-A560-4162-4B63-E054DBF40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338" y="2703237"/>
            <a:ext cx="3528353" cy="3484562"/>
          </a:xfrm>
        </p:spPr>
      </p:pic>
      <p:pic>
        <p:nvPicPr>
          <p:cNvPr id="29" name="Picture 28" descr="A graph of different types of money&#10;&#10;AI-generated content may be incorrect.">
            <a:extLst>
              <a:ext uri="{FF2B5EF4-FFF2-40B4-BE49-F238E27FC236}">
                <a16:creationId xmlns:a16="http://schemas.microsoft.com/office/drawing/2014/main" id="{56F075CA-ABEF-FE42-B85C-89AD5622D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0292" y="2703237"/>
            <a:ext cx="3337155" cy="391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1211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Content Placeholder 6" descr="A collage of posters&#10;&#10;AI-generated content may be incorrect.">
            <a:extLst>
              <a:ext uri="{FF2B5EF4-FFF2-40B4-BE49-F238E27FC236}">
                <a16:creationId xmlns:a16="http://schemas.microsoft.com/office/drawing/2014/main" id="{CCFB9ACB-E61A-BFDC-623B-40F18A078D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2" r="12577" b="1"/>
          <a:stretch/>
        </p:blipFill>
        <p:spPr>
          <a:xfrm>
            <a:off x="1" y="-5"/>
            <a:ext cx="6095999" cy="5020241"/>
          </a:xfrm>
          <a:custGeom>
            <a:avLst/>
            <a:gdLst/>
            <a:ahLst/>
            <a:cxnLst/>
            <a:rect l="l" t="t" r="r" b="b"/>
            <a:pathLst>
              <a:path w="6095999" h="5020241">
                <a:moveTo>
                  <a:pt x="0" y="0"/>
                </a:moveTo>
                <a:lnTo>
                  <a:pt x="6095999" y="0"/>
                </a:lnTo>
                <a:lnTo>
                  <a:pt x="6095999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pic>
        <p:nvPicPr>
          <p:cNvPr id="9" name="Picture 8" descr="A collage of movie posters&#10;&#10;AI-generated content may be incorrect.">
            <a:extLst>
              <a:ext uri="{FF2B5EF4-FFF2-40B4-BE49-F238E27FC236}">
                <a16:creationId xmlns:a16="http://schemas.microsoft.com/office/drawing/2014/main" id="{5AAAB056-C522-99CB-CB47-6071CE3689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8" r="13013" b="-2"/>
          <a:stretch/>
        </p:blipFill>
        <p:spPr>
          <a:xfrm>
            <a:off x="6096000" y="9403"/>
            <a:ext cx="6095696" cy="4583103"/>
          </a:xfrm>
          <a:custGeom>
            <a:avLst/>
            <a:gdLst/>
            <a:ahLst/>
            <a:cxnLst/>
            <a:rect l="l" t="t" r="r" b="b"/>
            <a:pathLst>
              <a:path w="6095696" h="4583103">
                <a:moveTo>
                  <a:pt x="0" y="0"/>
                </a:moveTo>
                <a:lnTo>
                  <a:pt x="6095696" y="0"/>
                </a:lnTo>
                <a:lnTo>
                  <a:pt x="6095696" y="4057991"/>
                </a:lnTo>
                <a:lnTo>
                  <a:pt x="5818946" y="4110187"/>
                </a:lnTo>
                <a:lnTo>
                  <a:pt x="5543413" y="4159931"/>
                </a:lnTo>
                <a:lnTo>
                  <a:pt x="5266662" y="4208624"/>
                </a:lnTo>
                <a:lnTo>
                  <a:pt x="4988691" y="4250310"/>
                </a:lnTo>
                <a:lnTo>
                  <a:pt x="4711940" y="4292347"/>
                </a:lnTo>
                <a:lnTo>
                  <a:pt x="4433969" y="4331582"/>
                </a:lnTo>
                <a:lnTo>
                  <a:pt x="4159656" y="4365211"/>
                </a:lnTo>
                <a:lnTo>
                  <a:pt x="3881685" y="4397089"/>
                </a:lnTo>
                <a:lnTo>
                  <a:pt x="3604934" y="4426165"/>
                </a:lnTo>
                <a:lnTo>
                  <a:pt x="3333059" y="4451387"/>
                </a:lnTo>
                <a:lnTo>
                  <a:pt x="3057527" y="4476609"/>
                </a:lnTo>
                <a:lnTo>
                  <a:pt x="2785652" y="4497628"/>
                </a:lnTo>
                <a:lnTo>
                  <a:pt x="2513777" y="4514092"/>
                </a:lnTo>
                <a:lnTo>
                  <a:pt x="2243122" y="4531258"/>
                </a:lnTo>
                <a:lnTo>
                  <a:pt x="1974904" y="4545620"/>
                </a:lnTo>
                <a:lnTo>
                  <a:pt x="1709125" y="4555779"/>
                </a:lnTo>
                <a:lnTo>
                  <a:pt x="1443346" y="4564537"/>
                </a:lnTo>
                <a:lnTo>
                  <a:pt x="1180006" y="4572944"/>
                </a:lnTo>
                <a:lnTo>
                  <a:pt x="920323" y="4576798"/>
                </a:lnTo>
                <a:lnTo>
                  <a:pt x="660640" y="4581001"/>
                </a:lnTo>
                <a:lnTo>
                  <a:pt x="404614" y="4583103"/>
                </a:lnTo>
                <a:lnTo>
                  <a:pt x="151027" y="4581001"/>
                </a:lnTo>
                <a:lnTo>
                  <a:pt x="0" y="4581001"/>
                </a:lnTo>
                <a:close/>
              </a:path>
            </a:pathLst>
          </a:custGeom>
        </p:spPr>
      </p:pic>
      <p:sp>
        <p:nvSpPr>
          <p:cNvPr id="26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B43DD-7209-57D6-7F19-48B75D08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Anderson vs Anderson</a:t>
            </a:r>
          </a:p>
        </p:txBody>
      </p:sp>
    </p:spTree>
    <p:extLst>
      <p:ext uri="{BB962C8B-B14F-4D97-AF65-F5344CB8AC3E}">
        <p14:creationId xmlns:p14="http://schemas.microsoft.com/office/powerpoint/2010/main" val="2362265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6A823-5AA3-CA6C-3A1F-B54EFD1BE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458" y="4542502"/>
            <a:ext cx="9181185" cy="1189985"/>
          </a:xfrm>
        </p:spPr>
        <p:txBody>
          <a:bodyPr>
            <a:normAutofit/>
          </a:bodyPr>
          <a:lstStyle/>
          <a:p>
            <a:r>
              <a:rPr lang="en-US" sz="6000"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C5839-FBFF-3E7F-55FF-51450E2BA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458" y="5740494"/>
            <a:ext cx="9181185" cy="507905"/>
          </a:xfrm>
        </p:spPr>
        <p:txBody>
          <a:bodyPr>
            <a:normAutofit/>
          </a:bodyPr>
          <a:lstStyle/>
          <a:p>
            <a:r>
              <a:rPr lang="en-US">
                <a:latin typeface="Goudy Old Style Extrabold" panose="02040702050305020303" pitchFamily="18" charset="0"/>
              </a:rPr>
              <a:t>Filmography vs Filmography</a:t>
            </a:r>
          </a:p>
        </p:txBody>
      </p:sp>
      <p:pic>
        <p:nvPicPr>
          <p:cNvPr id="5" name="Picture 4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39FBE725-1A45-C68D-D797-C876D33C4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" b="19626"/>
          <a:stretch/>
        </p:blipFill>
        <p:spPr>
          <a:xfrm>
            <a:off x="635458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Picture 6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5A03F75F-A026-C229-A01A-DA542D97D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251"/>
          <a:stretch/>
        </p:blipFill>
        <p:spPr>
          <a:xfrm>
            <a:off x="5299050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67816-0DEF-89D4-99DF-1F6148500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8200E3-222D-F912-C7F3-899EB55C94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252725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74C5EC4C-BCA4-3B25-395C-0CDAC98857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435" y="2603230"/>
            <a:ext cx="3404277" cy="340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76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FA5F08-5DA5-821E-C1D2-AE1E0569F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1" name="Picture 10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6667524D-5C65-BE72-DC30-41FCDA8AD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750" y="2372586"/>
            <a:ext cx="1531208" cy="1531208"/>
          </a:xfrm>
          <a:prstGeom prst="rect">
            <a:avLst/>
          </a:prstGeom>
        </p:spPr>
      </p:pic>
      <p:pic>
        <p:nvPicPr>
          <p:cNvPr id="13" name="Picture 12" descr="A blue and green logo&#10;&#10;AI-generated content may be incorrect.">
            <a:extLst>
              <a:ext uri="{FF2B5EF4-FFF2-40B4-BE49-F238E27FC236}">
                <a16:creationId xmlns:a16="http://schemas.microsoft.com/office/drawing/2014/main" id="{BF3E700C-ADD3-4954-E6C9-970BF869F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42" y="2334213"/>
            <a:ext cx="1643032" cy="1643032"/>
          </a:xfrm>
          <a:prstGeom prst="rect">
            <a:avLst/>
          </a:prstGeom>
        </p:spPr>
      </p:pic>
      <p:pic>
        <p:nvPicPr>
          <p:cNvPr id="23" name="Content Placeholder 22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B0B6E0D8-78E8-1809-AB6D-7C4334E43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466" y="2372586"/>
            <a:ext cx="3594864" cy="3749699"/>
          </a:xfrm>
        </p:spPr>
      </p:pic>
      <p:pic>
        <p:nvPicPr>
          <p:cNvPr id="27" name="Picture 26" descr="A chart with text on it&#10;&#10;AI-generated content may be incorrect.">
            <a:extLst>
              <a:ext uri="{FF2B5EF4-FFF2-40B4-BE49-F238E27FC236}">
                <a16:creationId xmlns:a16="http://schemas.microsoft.com/office/drawing/2014/main" id="{F3F137F2-7AE9-168A-1B91-30F8B848D8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952" y="2325367"/>
            <a:ext cx="3594864" cy="374969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C233EC8-8ACA-B0B5-7B53-7A33507C7DE5}"/>
              </a:ext>
            </a:extLst>
          </p:cNvPr>
          <p:cNvSpPr txBox="1"/>
          <p:nvPr/>
        </p:nvSpPr>
        <p:spPr>
          <a:xfrm>
            <a:off x="95799" y="4358497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7.26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F2CF749-229A-CCBC-85E5-CD4EF2E637D0}"/>
              </a:ext>
            </a:extLst>
          </p:cNvPr>
          <p:cNvSpPr txBox="1"/>
          <p:nvPr/>
        </p:nvSpPr>
        <p:spPr>
          <a:xfrm>
            <a:off x="6122395" y="435849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7.41</a:t>
            </a:r>
          </a:p>
        </p:txBody>
      </p:sp>
    </p:spTree>
    <p:extLst>
      <p:ext uri="{BB962C8B-B14F-4D97-AF65-F5344CB8AC3E}">
        <p14:creationId xmlns:p14="http://schemas.microsoft.com/office/powerpoint/2010/main" val="3341764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F4D442-F7B6-4B7D-ED09-4C31F94D1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7B5CAC6-E539-620F-98D8-A2F67096C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87292E22-97AA-D63C-6A55-363B8CFD4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BD1D3-F464-E13E-A952-E6964D2F5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C52BF5-5F8C-1C81-3901-33DBF46B6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220CBEAC-4D82-9E27-2229-1FD9A5F6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4" name="Picture 13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8B8CF125-BFAC-777D-088C-C18B09CBF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541" y="2379068"/>
            <a:ext cx="2028960" cy="1263489"/>
          </a:xfrm>
          <a:prstGeom prst="rect">
            <a:avLst/>
          </a:prstGeom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EDF7E5DB-717D-11FC-CC79-C4C56D0FB2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52" y="2268999"/>
            <a:ext cx="3747825" cy="3909248"/>
          </a:xfrm>
        </p:spPr>
      </p:pic>
      <p:pic>
        <p:nvPicPr>
          <p:cNvPr id="19" name="Picture 18" descr="A graph of a number of tomatoes&#10;&#10;AI-generated content may be incorrect.">
            <a:extLst>
              <a:ext uri="{FF2B5EF4-FFF2-40B4-BE49-F238E27FC236}">
                <a16:creationId xmlns:a16="http://schemas.microsoft.com/office/drawing/2014/main" id="{B2A40267-BD39-286F-56F7-0DB2A839F8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763" y="2268999"/>
            <a:ext cx="3747825" cy="390924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7CFCBAA-3EBB-5147-714D-DB3E77016937}"/>
              </a:ext>
            </a:extLst>
          </p:cNvPr>
          <p:cNvSpPr txBox="1"/>
          <p:nvPr/>
        </p:nvSpPr>
        <p:spPr>
          <a:xfrm>
            <a:off x="3707936" y="4310033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8.53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B1C2FFE-676B-AA2D-3E0C-07F9B03CAB62}"/>
              </a:ext>
            </a:extLst>
          </p:cNvPr>
          <p:cNvSpPr txBox="1"/>
          <p:nvPr/>
        </p:nvSpPr>
        <p:spPr>
          <a:xfrm>
            <a:off x="6032655" y="4310033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7.50</a:t>
            </a:r>
          </a:p>
        </p:txBody>
      </p:sp>
    </p:spTree>
    <p:extLst>
      <p:ext uri="{BB962C8B-B14F-4D97-AF65-F5344CB8AC3E}">
        <p14:creationId xmlns:p14="http://schemas.microsoft.com/office/powerpoint/2010/main" val="3945381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71542-DD3F-3B5D-0130-A961095A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" name="Picture 3" descr="A person looking at a tower with flames coming out of it&#10;&#10;AI-generated content may be incorrect.">
            <a:extLst>
              <a:ext uri="{FF2B5EF4-FFF2-40B4-BE49-F238E27FC236}">
                <a16:creationId xmlns:a16="http://schemas.microsoft.com/office/drawing/2014/main" id="{FE793B98-60D4-222F-AAA4-B471F0C07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598" y="2382583"/>
            <a:ext cx="1998815" cy="2998224"/>
          </a:xfrm>
          <a:prstGeom prst="rect">
            <a:avLst/>
          </a:prstGeom>
        </p:spPr>
      </p:pic>
      <p:pic>
        <p:nvPicPr>
          <p:cNvPr id="7" name="Picture 6" descr="A movie cover with a group of people&#10;&#10;AI-generated content may be incorrect.">
            <a:extLst>
              <a:ext uri="{FF2B5EF4-FFF2-40B4-BE49-F238E27FC236}">
                <a16:creationId xmlns:a16="http://schemas.microsoft.com/office/drawing/2014/main" id="{6C3D876A-3E75-8D3F-CA81-C564CCED83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931" y="3185383"/>
            <a:ext cx="2145562" cy="30433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727A34-6130-ED6C-0B46-27F1966358D5}"/>
              </a:ext>
            </a:extLst>
          </p:cNvPr>
          <p:cNvSpPr txBox="1"/>
          <p:nvPr/>
        </p:nvSpPr>
        <p:spPr>
          <a:xfrm>
            <a:off x="4637549" y="3023267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170M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14DAB6-A161-2F36-D518-6C1C79B049A8}"/>
              </a:ext>
            </a:extLst>
          </p:cNvPr>
          <p:cNvSpPr txBox="1"/>
          <p:nvPr/>
        </p:nvSpPr>
        <p:spPr>
          <a:xfrm>
            <a:off x="4560499" y="379845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18.85M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81F791-828B-B3DE-9AE5-6CC5881E1FDA}"/>
              </a:ext>
            </a:extLst>
          </p:cNvPr>
          <p:cNvSpPr txBox="1"/>
          <p:nvPr/>
        </p:nvSpPr>
        <p:spPr>
          <a:xfrm>
            <a:off x="6976116" y="5386325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40.2M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F2BF36-9DCD-4BFC-1466-F4C506134027}"/>
              </a:ext>
            </a:extLst>
          </p:cNvPr>
          <p:cNvSpPr txBox="1"/>
          <p:nvPr/>
        </p:nvSpPr>
        <p:spPr>
          <a:xfrm>
            <a:off x="9599257" y="2680381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216K</a:t>
            </a:r>
          </a:p>
        </p:txBody>
      </p:sp>
      <p:pic>
        <p:nvPicPr>
          <p:cNvPr id="17" name="Content Placeholder 16" descr="A graph with purple bars&#10;&#10;AI-generated content may be incorrect.">
            <a:extLst>
              <a:ext uri="{FF2B5EF4-FFF2-40B4-BE49-F238E27FC236}">
                <a16:creationId xmlns:a16="http://schemas.microsoft.com/office/drawing/2014/main" id="{B6AB6354-3336-349C-4225-C9F11A54F1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474" y="2382583"/>
            <a:ext cx="4248491" cy="4195762"/>
          </a:xfrm>
        </p:spPr>
      </p:pic>
    </p:spTree>
    <p:extLst>
      <p:ext uri="{BB962C8B-B14F-4D97-AF65-F5344CB8AC3E}">
        <p14:creationId xmlns:p14="http://schemas.microsoft.com/office/powerpoint/2010/main" val="2986188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E3D9B9-3CB1-F405-E32C-7E90FB9FA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55CF6A5-C0CA-E1C9-418A-E47CD20E8A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5297D8B7-BB8E-2A26-CD6A-36D9870D7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0BDBD-CF7A-2DCC-8FC0-02A3ECCB9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09EF44-5B01-9543-ECFE-E0F8091EF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897105B-088B-1DCC-1CAA-6DAAE96EE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6837C46-01A3-87E0-29C9-A642C987F1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9438566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796E09CC-FFA2-85E9-9A66-412FF6E64A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999" y="2537361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03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A296A0-C733-19DF-0A82-181578DD1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C27BB72-0F79-FFDE-C68F-55372F7F8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061A7411-DB40-6E15-0EDF-4927746F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92ECE8-30CE-6510-B7E9-22D667477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6D066B-ED2A-C087-A595-0F8BE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494E701-332D-0113-5557-D73B8EB55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1" name="Picture 10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A7460F3E-7959-AAEE-4FAA-C5E5A5828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381" y="2410412"/>
            <a:ext cx="1396515" cy="1396515"/>
          </a:xfrm>
          <a:prstGeom prst="rect">
            <a:avLst/>
          </a:prstGeom>
        </p:spPr>
      </p:pic>
      <p:pic>
        <p:nvPicPr>
          <p:cNvPr id="13" name="Picture 12" descr="A blue and green logo&#10;&#10;AI-generated content may be incorrect.">
            <a:extLst>
              <a:ext uri="{FF2B5EF4-FFF2-40B4-BE49-F238E27FC236}">
                <a16:creationId xmlns:a16="http://schemas.microsoft.com/office/drawing/2014/main" id="{05F6A380-261A-6E50-ECCA-BDAFEC7F1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30" y="2316295"/>
            <a:ext cx="1655732" cy="1655732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E6C135D1-0B41-7290-93EA-FFC9031461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28" y="2314209"/>
            <a:ext cx="3045668" cy="3770012"/>
          </a:xfrm>
        </p:spPr>
      </p:pic>
      <p:pic>
        <p:nvPicPr>
          <p:cNvPr id="16" name="Picture 15" descr="A graph of a number of people&#10;&#10;AI-generated content may be incorrect.">
            <a:extLst>
              <a:ext uri="{FF2B5EF4-FFF2-40B4-BE49-F238E27FC236}">
                <a16:creationId xmlns:a16="http://schemas.microsoft.com/office/drawing/2014/main" id="{7E77562F-74B5-6348-AE60-08EE697726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0853" y="2314209"/>
            <a:ext cx="3119188" cy="38610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4DF98BF-0957-732F-9786-F6B611A92AAF}"/>
              </a:ext>
            </a:extLst>
          </p:cNvPr>
          <p:cNvSpPr txBox="1"/>
          <p:nvPr/>
        </p:nvSpPr>
        <p:spPr>
          <a:xfrm>
            <a:off x="511959" y="426085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A3FC24-C66E-2753-3246-C7ACAB9E1D70}"/>
              </a:ext>
            </a:extLst>
          </p:cNvPr>
          <p:cNvSpPr txBox="1"/>
          <p:nvPr/>
        </p:nvSpPr>
        <p:spPr>
          <a:xfrm>
            <a:off x="6290803" y="4199215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7.42</a:t>
            </a:r>
          </a:p>
        </p:txBody>
      </p:sp>
    </p:spTree>
    <p:extLst>
      <p:ext uri="{BB962C8B-B14F-4D97-AF65-F5344CB8AC3E}">
        <p14:creationId xmlns:p14="http://schemas.microsoft.com/office/powerpoint/2010/main" val="4090319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558EF-BBBF-93B3-635D-025A4CE0C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C14451B-270E-B67F-E7F1-9C7A0D3F5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A135C645-A7A5-1667-9DC7-3B4958B7C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17B648-E5A0-6CBD-3162-49B063734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65F6416-EAAA-FBEA-2777-14FAFC2C3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B9C211D-8CD9-D605-1179-9C5B6EC4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4" name="Picture 13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F3DD4D34-A02E-775D-3C4D-926C993C5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638" y="2467969"/>
            <a:ext cx="2032723" cy="1265832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034B9D7-0F48-057A-154A-04E43AA6C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80" y="2275188"/>
            <a:ext cx="3244863" cy="4016581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5FFF0B5-9BB8-C386-CDEE-F71AABA4AC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256" y="2286162"/>
            <a:ext cx="3244863" cy="401658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64BA7AC-429A-93AE-A441-0010CFA3E3B0}"/>
              </a:ext>
            </a:extLst>
          </p:cNvPr>
          <p:cNvSpPr txBox="1"/>
          <p:nvPr/>
        </p:nvSpPr>
        <p:spPr>
          <a:xfrm>
            <a:off x="3823743" y="405498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4A4C6B-2066-BE70-526A-889B9AB79E15}"/>
              </a:ext>
            </a:extLst>
          </p:cNvPr>
          <p:cNvSpPr txBox="1"/>
          <p:nvPr/>
        </p:nvSpPr>
        <p:spPr>
          <a:xfrm>
            <a:off x="6248589" y="405498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8.19</a:t>
            </a:r>
          </a:p>
        </p:txBody>
      </p:sp>
    </p:spTree>
    <p:extLst>
      <p:ext uri="{BB962C8B-B14F-4D97-AF65-F5344CB8AC3E}">
        <p14:creationId xmlns:p14="http://schemas.microsoft.com/office/powerpoint/2010/main" val="1761280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1876</TotalTime>
  <Words>300</Words>
  <Application>Microsoft Office PowerPoint</Application>
  <PresentationFormat>Widescreen</PresentationFormat>
  <Paragraphs>77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Century Gothic</vt:lpstr>
      <vt:lpstr>Goudy Old Style Extrabold</vt:lpstr>
      <vt:lpstr>Wingdings 3</vt:lpstr>
      <vt:lpstr>Ion</vt:lpstr>
      <vt:lpstr>Who am I?</vt:lpstr>
      <vt:lpstr>Anderson vs Anderson</vt:lpstr>
      <vt:lpstr>Paul Thomas Anderson</vt:lpstr>
      <vt:lpstr>Paul Thomas Anderson</vt:lpstr>
      <vt:lpstr>Paul Thomas Anderson</vt:lpstr>
      <vt:lpstr>Paul Thomas Anderson</vt:lpstr>
      <vt:lpstr>Wes Anderson</vt:lpstr>
      <vt:lpstr>Wes Anderson</vt:lpstr>
      <vt:lpstr>Wes Anderson</vt:lpstr>
      <vt:lpstr>Wes Anderson</vt:lpstr>
      <vt:lpstr>Anderson vs Anderson</vt:lpstr>
      <vt:lpstr>Anderson vs Anderson</vt:lpstr>
      <vt:lpstr>Anderson vs Anderson</vt:lpstr>
      <vt:lpstr>Anderson vs Anderson</vt:lpstr>
      <vt:lpstr>Anderson vs Anderson</vt:lpstr>
      <vt:lpstr>Anderson vs Anderson</vt:lpstr>
      <vt:lpstr>Anderson vs Anderson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Donald Saller</dc:creator>
  <cp:lastModifiedBy>Donald Saller</cp:lastModifiedBy>
  <cp:revision>21</cp:revision>
  <dcterms:created xsi:type="dcterms:W3CDTF">2025-04-14T16:45:55Z</dcterms:created>
  <dcterms:modified xsi:type="dcterms:W3CDTF">2025-04-23T19:15:02Z</dcterms:modified>
</cp:coreProperties>
</file>

<file path=docProps/thumbnail.jpeg>
</file>